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4"/>
  </p:notesMasterIdLst>
  <p:sldIdLst>
    <p:sldId id="278" r:id="rId2"/>
    <p:sldId id="280" r:id="rId3"/>
    <p:sldId id="297" r:id="rId4"/>
    <p:sldId id="299" r:id="rId5"/>
    <p:sldId id="283" r:id="rId6"/>
    <p:sldId id="284" r:id="rId7"/>
    <p:sldId id="285" r:id="rId8"/>
    <p:sldId id="295" r:id="rId9"/>
    <p:sldId id="300" r:id="rId10"/>
    <p:sldId id="290" r:id="rId11"/>
    <p:sldId id="294" r:id="rId12"/>
    <p:sldId id="293" r:id="rId1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B44DC-63CE-ACEA-860C-8FF79F411CB8}" v="492" dt="2022-12-15T23:58:31.882"/>
    <p1510:client id="{2C68A5AC-085D-854B-8424-9ACA049464C8}" v="23" dt="2022-12-05T23:56:05.328"/>
    <p1510:client id="{2E59CABC-DEDB-5FAF-EEEA-9FEC4FBC4504}" v="52" dt="2022-12-09T19:05:43.525"/>
    <p1510:client id="{3FDC330B-4F7C-6438-B437-D8A4D3B20E9C}" v="117" dt="2022-12-15T18:37:07.180"/>
    <p1510:client id="{8761C504-0FA1-1451-3510-2ABDBCE03A6D}" v="343" dt="2022-12-07T00:51:30.521"/>
    <p1510:client id="{E427F9B9-98B1-48D2-ACAD-4AC143E8CECB}" v="76" dt="2022-12-06T22:46:10.041"/>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a:t>THE </a:t>
            </a:r>
            <a:r>
              <a:rPr lang="en-US" err="1"/>
              <a:t>sents</a:t>
            </a:r>
            <a:endParaRPr lang="en-US"/>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a:t>Alex Gaskins, Nylayah Jones, Riya Shrestha</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588010" y="915599"/>
            <a:ext cx="6766560" cy="768096"/>
          </a:xfrm>
        </p:spPr>
        <p:txBody>
          <a:bodyPr anchor="t">
            <a:normAutofit/>
          </a:bodyPr>
          <a:lstStyle/>
          <a:p>
            <a:pPr>
              <a:lnSpc>
                <a:spcPct val="90000"/>
              </a:lnSpc>
            </a:pPr>
            <a:r>
              <a:rPr lang="en-US" sz="2400"/>
              <a:t>Program Outputs</a:t>
            </a:r>
            <a:br>
              <a:rPr lang="en-US" sz="2400"/>
            </a:br>
            <a:endParaRPr lang="en-US" sz="240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10</a:t>
            </a:fld>
            <a:endParaRPr lang="en-US"/>
          </a:p>
        </p:txBody>
      </p:sp>
      <p:pic>
        <p:nvPicPr>
          <p:cNvPr id="4" name="Picture 4" descr="Text&#10;&#10;Description automatically generated">
            <a:extLst>
              <a:ext uri="{FF2B5EF4-FFF2-40B4-BE49-F238E27FC236}">
                <a16:creationId xmlns:a16="http://schemas.microsoft.com/office/drawing/2014/main" id="{45D42292-14D6-E8AC-5687-894A562C95AD}"/>
              </a:ext>
            </a:extLst>
          </p:cNvPr>
          <p:cNvPicPr>
            <a:picLocks noChangeAspect="1"/>
          </p:cNvPicPr>
          <p:nvPr/>
        </p:nvPicPr>
        <p:blipFill>
          <a:blip r:embed="rId2"/>
          <a:stretch>
            <a:fillRect/>
          </a:stretch>
        </p:blipFill>
        <p:spPr>
          <a:xfrm>
            <a:off x="680803" y="1448935"/>
            <a:ext cx="2591639" cy="1271504"/>
          </a:xfrm>
          <a:prstGeom prst="rect">
            <a:avLst/>
          </a:prstGeom>
        </p:spPr>
      </p:pic>
      <p:sp>
        <p:nvSpPr>
          <p:cNvPr id="5" name="Rectangle 4">
            <a:extLst>
              <a:ext uri="{FF2B5EF4-FFF2-40B4-BE49-F238E27FC236}">
                <a16:creationId xmlns:a16="http://schemas.microsoft.com/office/drawing/2014/main" id="{BFA0EFF1-724F-E5FA-1D5B-0924A9B01065}"/>
              </a:ext>
            </a:extLst>
          </p:cNvPr>
          <p:cNvSpPr/>
          <p:nvPr/>
        </p:nvSpPr>
        <p:spPr>
          <a:xfrm>
            <a:off x="-75640" y="4566397"/>
            <a:ext cx="3417794" cy="2297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ext&#10;&#10;Description automatically generated">
            <a:extLst>
              <a:ext uri="{FF2B5EF4-FFF2-40B4-BE49-F238E27FC236}">
                <a16:creationId xmlns:a16="http://schemas.microsoft.com/office/drawing/2014/main" id="{2657234B-53EC-82F4-89B4-8DA70968857C}"/>
              </a:ext>
            </a:extLst>
          </p:cNvPr>
          <p:cNvPicPr>
            <a:picLocks noChangeAspect="1"/>
          </p:cNvPicPr>
          <p:nvPr/>
        </p:nvPicPr>
        <p:blipFill>
          <a:blip r:embed="rId3"/>
          <a:stretch>
            <a:fillRect/>
          </a:stretch>
        </p:blipFill>
        <p:spPr>
          <a:xfrm>
            <a:off x="679936" y="2688672"/>
            <a:ext cx="2589844" cy="2684992"/>
          </a:xfrm>
          <a:prstGeom prst="rect">
            <a:avLst/>
          </a:prstGeom>
          <a:noFill/>
        </p:spPr>
      </p:pic>
      <p:sp>
        <p:nvSpPr>
          <p:cNvPr id="6" name="TextBox 5">
            <a:extLst>
              <a:ext uri="{FF2B5EF4-FFF2-40B4-BE49-F238E27FC236}">
                <a16:creationId xmlns:a16="http://schemas.microsoft.com/office/drawing/2014/main" id="{CEAE79D1-A7C1-85E1-E329-D22A18C841E6}"/>
              </a:ext>
            </a:extLst>
          </p:cNvPr>
          <p:cNvSpPr txBox="1"/>
          <p:nvPr/>
        </p:nvSpPr>
        <p:spPr>
          <a:xfrm>
            <a:off x="676528" y="5621489"/>
            <a:ext cx="25997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cs typeface="Sabon Next LT"/>
              </a:rPr>
              <a:t>Launch / Main Menu</a:t>
            </a:r>
          </a:p>
        </p:txBody>
      </p:sp>
      <p:pic>
        <p:nvPicPr>
          <p:cNvPr id="7" name="Picture 7" descr="Text&#10;&#10;Description automatically generated">
            <a:extLst>
              <a:ext uri="{FF2B5EF4-FFF2-40B4-BE49-F238E27FC236}">
                <a16:creationId xmlns:a16="http://schemas.microsoft.com/office/drawing/2014/main" id="{750F5625-2A67-C6A2-6510-424B89FF3610}"/>
              </a:ext>
            </a:extLst>
          </p:cNvPr>
          <p:cNvPicPr>
            <a:picLocks noChangeAspect="1"/>
          </p:cNvPicPr>
          <p:nvPr/>
        </p:nvPicPr>
        <p:blipFill>
          <a:blip r:embed="rId4"/>
          <a:stretch>
            <a:fillRect/>
          </a:stretch>
        </p:blipFill>
        <p:spPr>
          <a:xfrm>
            <a:off x="3620814" y="2649512"/>
            <a:ext cx="4490544" cy="1776362"/>
          </a:xfrm>
          <a:prstGeom prst="rect">
            <a:avLst/>
          </a:prstGeom>
        </p:spPr>
      </p:pic>
      <p:pic>
        <p:nvPicPr>
          <p:cNvPr id="8" name="Picture 8" descr="Text&#10;&#10;Description automatically generated">
            <a:extLst>
              <a:ext uri="{FF2B5EF4-FFF2-40B4-BE49-F238E27FC236}">
                <a16:creationId xmlns:a16="http://schemas.microsoft.com/office/drawing/2014/main" id="{FE9227D6-A3FE-87A8-3B9F-DD18F8CE8FE1}"/>
              </a:ext>
            </a:extLst>
          </p:cNvPr>
          <p:cNvPicPr>
            <a:picLocks noChangeAspect="1"/>
          </p:cNvPicPr>
          <p:nvPr/>
        </p:nvPicPr>
        <p:blipFill>
          <a:blip r:embed="rId5"/>
          <a:stretch>
            <a:fillRect/>
          </a:stretch>
        </p:blipFill>
        <p:spPr>
          <a:xfrm>
            <a:off x="3620814" y="1445482"/>
            <a:ext cx="4490545" cy="1194119"/>
          </a:xfrm>
          <a:prstGeom prst="rect">
            <a:avLst/>
          </a:prstGeom>
        </p:spPr>
      </p:pic>
      <p:pic>
        <p:nvPicPr>
          <p:cNvPr id="11" name="Picture 11">
            <a:extLst>
              <a:ext uri="{FF2B5EF4-FFF2-40B4-BE49-F238E27FC236}">
                <a16:creationId xmlns:a16="http://schemas.microsoft.com/office/drawing/2014/main" id="{44665F2F-7887-D285-A05C-41ECF10FFDD8}"/>
              </a:ext>
            </a:extLst>
          </p:cNvPr>
          <p:cNvPicPr>
            <a:picLocks noChangeAspect="1"/>
          </p:cNvPicPr>
          <p:nvPr/>
        </p:nvPicPr>
        <p:blipFill rotWithShape="1">
          <a:blip r:embed="rId6"/>
          <a:srcRect t="-970" r="20928" b="1389"/>
          <a:stretch/>
        </p:blipFill>
        <p:spPr>
          <a:xfrm>
            <a:off x="3620814" y="4436634"/>
            <a:ext cx="4492141" cy="934935"/>
          </a:xfrm>
          <a:prstGeom prst="rect">
            <a:avLst/>
          </a:prstGeom>
        </p:spPr>
      </p:pic>
      <p:sp>
        <p:nvSpPr>
          <p:cNvPr id="9" name="TextBox 8">
            <a:extLst>
              <a:ext uri="{FF2B5EF4-FFF2-40B4-BE49-F238E27FC236}">
                <a16:creationId xmlns:a16="http://schemas.microsoft.com/office/drawing/2014/main" id="{12D05056-39F8-5E20-B0B2-700FB0299D0D}"/>
              </a:ext>
            </a:extLst>
          </p:cNvPr>
          <p:cNvSpPr txBox="1"/>
          <p:nvPr/>
        </p:nvSpPr>
        <p:spPr>
          <a:xfrm>
            <a:off x="4253695" y="5621488"/>
            <a:ext cx="32241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cs typeface="Sabon Next LT"/>
              </a:rPr>
              <a:t>Adding Goals and Events</a:t>
            </a:r>
            <a:endParaRPr lang="en-US"/>
          </a:p>
        </p:txBody>
      </p:sp>
    </p:spTree>
    <p:extLst>
      <p:ext uri="{BB962C8B-B14F-4D97-AF65-F5344CB8AC3E}">
        <p14:creationId xmlns:p14="http://schemas.microsoft.com/office/powerpoint/2010/main" val="317028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701035" y="1137751"/>
            <a:ext cx="8165592" cy="768096"/>
          </a:xfrm>
        </p:spPr>
        <p:txBody>
          <a:bodyPr/>
          <a:lstStyle/>
          <a:p>
            <a:pPr algn="ctr"/>
            <a:r>
              <a:rPr lang="en-US" dirty="0"/>
              <a:t>Program Outputs</a:t>
            </a:r>
            <a:br>
              <a:rPr lang="en-US"/>
            </a:br>
            <a:endParaRPr lang="en-US"/>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a:p>
        </p:txBody>
      </p:sp>
      <p:pic>
        <p:nvPicPr>
          <p:cNvPr id="3" name="Picture 3">
            <a:extLst>
              <a:ext uri="{FF2B5EF4-FFF2-40B4-BE49-F238E27FC236}">
                <a16:creationId xmlns:a16="http://schemas.microsoft.com/office/drawing/2014/main" id="{AD86AD32-9860-CB9C-022E-2BCC7CE612DA}"/>
              </a:ext>
            </a:extLst>
          </p:cNvPr>
          <p:cNvPicPr>
            <a:picLocks noChangeAspect="1"/>
          </p:cNvPicPr>
          <p:nvPr/>
        </p:nvPicPr>
        <p:blipFill rotWithShape="1">
          <a:blip r:embed="rId2"/>
          <a:srcRect l="48" r="31455" b="-1409"/>
          <a:stretch/>
        </p:blipFill>
        <p:spPr>
          <a:xfrm>
            <a:off x="4345975" y="1992934"/>
            <a:ext cx="3662351" cy="766108"/>
          </a:xfrm>
          <a:prstGeom prst="rect">
            <a:avLst/>
          </a:prstGeom>
        </p:spPr>
      </p:pic>
      <p:pic>
        <p:nvPicPr>
          <p:cNvPr id="4" name="Picture 4">
            <a:extLst>
              <a:ext uri="{FF2B5EF4-FFF2-40B4-BE49-F238E27FC236}">
                <a16:creationId xmlns:a16="http://schemas.microsoft.com/office/drawing/2014/main" id="{EB09B539-0F28-61E1-F363-C15500D2B7FE}"/>
              </a:ext>
            </a:extLst>
          </p:cNvPr>
          <p:cNvPicPr>
            <a:picLocks noChangeAspect="1"/>
          </p:cNvPicPr>
          <p:nvPr/>
        </p:nvPicPr>
        <p:blipFill>
          <a:blip r:embed="rId3"/>
          <a:stretch>
            <a:fillRect/>
          </a:stretch>
        </p:blipFill>
        <p:spPr>
          <a:xfrm>
            <a:off x="4343401" y="2734009"/>
            <a:ext cx="3653366" cy="1093650"/>
          </a:xfrm>
          <a:prstGeom prst="rect">
            <a:avLst/>
          </a:prstGeom>
        </p:spPr>
      </p:pic>
      <p:sp>
        <p:nvSpPr>
          <p:cNvPr id="9" name="TextBox 8">
            <a:extLst>
              <a:ext uri="{FF2B5EF4-FFF2-40B4-BE49-F238E27FC236}">
                <a16:creationId xmlns:a16="http://schemas.microsoft.com/office/drawing/2014/main" id="{C0060E2D-6913-F717-D98D-958271150088}"/>
              </a:ext>
            </a:extLst>
          </p:cNvPr>
          <p:cNvSpPr txBox="1"/>
          <p:nvPr/>
        </p:nvSpPr>
        <p:spPr>
          <a:xfrm>
            <a:off x="4423028" y="5356905"/>
            <a:ext cx="65685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cs typeface="Sabon Next LT"/>
              </a:rPr>
              <a:t>Goal Completion and Viewing Events</a:t>
            </a:r>
            <a:endParaRPr lang="en-US" dirty="0"/>
          </a:p>
        </p:txBody>
      </p:sp>
      <p:pic>
        <p:nvPicPr>
          <p:cNvPr id="8" name="Picture 9" descr="Text&#10;&#10;Description automatically generated">
            <a:extLst>
              <a:ext uri="{FF2B5EF4-FFF2-40B4-BE49-F238E27FC236}">
                <a16:creationId xmlns:a16="http://schemas.microsoft.com/office/drawing/2014/main" id="{49541D55-C969-45B6-B7A0-D07F9E96F90E}"/>
              </a:ext>
            </a:extLst>
          </p:cNvPr>
          <p:cNvPicPr>
            <a:picLocks noChangeAspect="1"/>
          </p:cNvPicPr>
          <p:nvPr/>
        </p:nvPicPr>
        <p:blipFill>
          <a:blip r:embed="rId4"/>
          <a:stretch>
            <a:fillRect/>
          </a:stretch>
        </p:blipFill>
        <p:spPr>
          <a:xfrm>
            <a:off x="8185150" y="1990335"/>
            <a:ext cx="3050116" cy="3364164"/>
          </a:xfrm>
          <a:prstGeom prst="rect">
            <a:avLst/>
          </a:prstGeom>
        </p:spPr>
      </p:pic>
      <p:pic>
        <p:nvPicPr>
          <p:cNvPr id="10" name="Picture 10" descr="Text&#10;&#10;Description automatically generated">
            <a:extLst>
              <a:ext uri="{FF2B5EF4-FFF2-40B4-BE49-F238E27FC236}">
                <a16:creationId xmlns:a16="http://schemas.microsoft.com/office/drawing/2014/main" id="{13092651-61C0-A785-64BF-F088D5AF5E12}"/>
              </a:ext>
            </a:extLst>
          </p:cNvPr>
          <p:cNvPicPr>
            <a:picLocks noChangeAspect="1"/>
          </p:cNvPicPr>
          <p:nvPr/>
        </p:nvPicPr>
        <p:blipFill>
          <a:blip r:embed="rId5"/>
          <a:stretch>
            <a:fillRect/>
          </a:stretch>
        </p:blipFill>
        <p:spPr>
          <a:xfrm>
            <a:off x="4343400" y="3790017"/>
            <a:ext cx="3653366" cy="1574548"/>
          </a:xfrm>
          <a:prstGeom prst="rect">
            <a:avLst/>
          </a:prstGeom>
        </p:spPr>
      </p:pic>
    </p:spTree>
    <p:extLst>
      <p:ext uri="{BB962C8B-B14F-4D97-AF65-F5344CB8AC3E}">
        <p14:creationId xmlns:p14="http://schemas.microsoft.com/office/powerpoint/2010/main" val="2323315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2771970" y="3633217"/>
            <a:ext cx="1688518" cy="582168"/>
          </a:xfrm>
        </p:spPr>
        <p:txBody>
          <a:bodyPr/>
          <a:lstStyle/>
          <a:p>
            <a:r>
              <a:rPr lang="en-US"/>
              <a:t>Questions?</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980523"/>
            <a:ext cx="6766560" cy="768096"/>
          </a:xfrm>
        </p:spPr>
        <p:txBody>
          <a:bodyPr/>
          <a:lstStyle/>
          <a:p>
            <a:r>
              <a:rPr lang="en-US"/>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852335"/>
            <a:ext cx="7031143" cy="2700528"/>
          </a:xfrm>
        </p:spPr>
        <p:txBody>
          <a:bodyPr vert="horz" lIns="91440" tIns="45720" rIns="91440" bIns="45720" rtlCol="0" anchor="t">
            <a:noAutofit/>
          </a:bodyPr>
          <a:lstStyle/>
          <a:p>
            <a:r>
              <a:rPr lang="en-US" sz="2800"/>
              <a:t>The SENTS program can be used to track and analyze a person’s mood and energy over time. Users can also enter goals that they desire to achieve. All user inputs are analyzed to provide a relative score and is stored in a personal calendar curated for the user.</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2</a:t>
            </a:fld>
            <a:endParaRPr lang="en-US"/>
          </a:p>
        </p:txBody>
      </p:sp>
    </p:spTree>
    <p:extLst>
      <p:ext uri="{BB962C8B-B14F-4D97-AF65-F5344CB8AC3E}">
        <p14:creationId xmlns:p14="http://schemas.microsoft.com/office/powerpoint/2010/main" val="97962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905A-E529-9EC7-F483-F1FD5CBD413A}"/>
              </a:ext>
            </a:extLst>
          </p:cNvPr>
          <p:cNvSpPr>
            <a:spLocks noGrp="1"/>
          </p:cNvSpPr>
          <p:nvPr>
            <p:ph type="title"/>
          </p:nvPr>
        </p:nvSpPr>
        <p:spPr>
          <a:xfrm>
            <a:off x="959866" y="1846390"/>
            <a:ext cx="5693664" cy="768096"/>
          </a:xfrm>
        </p:spPr>
        <p:txBody>
          <a:bodyPr/>
          <a:lstStyle/>
          <a:p>
            <a:r>
              <a:rPr lang="en-US" dirty="0"/>
              <a:t>Why now?</a:t>
            </a:r>
          </a:p>
        </p:txBody>
      </p:sp>
      <p:sp>
        <p:nvSpPr>
          <p:cNvPr id="3" name="Content Placeholder 2">
            <a:extLst>
              <a:ext uri="{FF2B5EF4-FFF2-40B4-BE49-F238E27FC236}">
                <a16:creationId xmlns:a16="http://schemas.microsoft.com/office/drawing/2014/main" id="{3BDD97B4-EE17-A71F-59A0-EB87FE71E053}"/>
              </a:ext>
            </a:extLst>
          </p:cNvPr>
          <p:cNvSpPr>
            <a:spLocks noGrp="1"/>
          </p:cNvSpPr>
          <p:nvPr>
            <p:ph idx="1"/>
          </p:nvPr>
        </p:nvSpPr>
        <p:spPr>
          <a:xfrm>
            <a:off x="959866" y="2760049"/>
            <a:ext cx="6733476" cy="3122168"/>
          </a:xfrm>
        </p:spPr>
        <p:txBody>
          <a:bodyPr vert="horz" lIns="91440" tIns="45720" rIns="91440" bIns="45720" rtlCol="0" anchor="t">
            <a:noAutofit/>
          </a:bodyPr>
          <a:lstStyle/>
          <a:p>
            <a:r>
              <a:rPr lang="en-US" sz="2200" dirty="0">
                <a:cs typeface="Sabon Next LT"/>
              </a:rPr>
              <a:t>In a data-driven world, all businesses rely on good customer feedback to improve their product or service. Conducting a sentimental analysis gives businesses the what and why behind the reviews they gather online. It is also beneficial to individuals who are working on improving and maintaining their mental health.</a:t>
            </a:r>
          </a:p>
        </p:txBody>
      </p:sp>
    </p:spTree>
    <p:extLst>
      <p:ext uri="{BB962C8B-B14F-4D97-AF65-F5344CB8AC3E}">
        <p14:creationId xmlns:p14="http://schemas.microsoft.com/office/powerpoint/2010/main" val="3547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7D6F-2AA4-1B27-B29F-6FA1E11B7039}"/>
              </a:ext>
            </a:extLst>
          </p:cNvPr>
          <p:cNvSpPr>
            <a:spLocks noGrp="1"/>
          </p:cNvSpPr>
          <p:nvPr>
            <p:ph type="title"/>
          </p:nvPr>
        </p:nvSpPr>
        <p:spPr>
          <a:xfrm>
            <a:off x="556260" y="401999"/>
            <a:ext cx="7867226" cy="768096"/>
          </a:xfrm>
        </p:spPr>
        <p:txBody>
          <a:bodyPr/>
          <a:lstStyle/>
          <a:p>
            <a:r>
              <a:rPr lang="en-US" dirty="0"/>
              <a:t>How Does this work? </a:t>
            </a:r>
          </a:p>
        </p:txBody>
      </p:sp>
      <p:sp>
        <p:nvSpPr>
          <p:cNvPr id="3" name="Content Placeholder 2">
            <a:extLst>
              <a:ext uri="{FF2B5EF4-FFF2-40B4-BE49-F238E27FC236}">
                <a16:creationId xmlns:a16="http://schemas.microsoft.com/office/drawing/2014/main" id="{A14738DF-3047-70D3-AF13-392575A3C4F6}"/>
              </a:ext>
            </a:extLst>
          </p:cNvPr>
          <p:cNvSpPr>
            <a:spLocks noGrp="1"/>
          </p:cNvSpPr>
          <p:nvPr>
            <p:ph idx="1"/>
          </p:nvPr>
        </p:nvSpPr>
        <p:spPr>
          <a:xfrm>
            <a:off x="566843" y="964438"/>
            <a:ext cx="8303175" cy="2700528"/>
          </a:xfrm>
        </p:spPr>
        <p:txBody>
          <a:bodyPr vert="horz" lIns="91440" tIns="45720" rIns="91440" bIns="45720" rtlCol="0" anchor="t">
            <a:noAutofit/>
          </a:bodyPr>
          <a:lstStyle/>
          <a:p>
            <a:pPr>
              <a:lnSpc>
                <a:spcPct val="150000"/>
              </a:lnSpc>
            </a:pPr>
            <a:r>
              <a:rPr lang="en-US" sz="2000" dirty="0">
                <a:cs typeface="Sabon Next LT"/>
              </a:rPr>
              <a:t>Computers and humans are not that different, in that we must learn and ingest a bulk of information before we can properly go about tasks on our own. The human brain only knows as much as it has been exposed to. In the case of understanding emotions, a variety of techniques have been tinkered with to allow computers to accurately identify emotions, whether through Natural Language Processing (NLP), or tonal analysis based on vocal input. The common link between any of these methods, is that the computer is first fed template information before it can effectively analyze new inputs. </a:t>
            </a:r>
            <a:endParaRPr lang="en-US" sz="2000"/>
          </a:p>
        </p:txBody>
      </p:sp>
      <p:sp>
        <p:nvSpPr>
          <p:cNvPr id="4" name="Slide Number Placeholder 3">
            <a:extLst>
              <a:ext uri="{FF2B5EF4-FFF2-40B4-BE49-F238E27FC236}">
                <a16:creationId xmlns:a16="http://schemas.microsoft.com/office/drawing/2014/main" id="{3AF92D64-B3E8-EFB3-641A-921544273828}"/>
              </a:ext>
            </a:extLst>
          </p:cNvPr>
          <p:cNvSpPr>
            <a:spLocks noGrp="1"/>
          </p:cNvSpPr>
          <p:nvPr>
            <p:ph type="sldNum" sz="quarter" idx="12"/>
          </p:nvPr>
        </p:nvSpPr>
        <p:spPr/>
        <p:txBody>
          <a:bodyPr/>
          <a:lstStyle/>
          <a:p>
            <a:fld id="{48F63A3B-78C7-47BE-AE5E-E10140E04643}" type="slidenum">
              <a:rPr lang="en-US" dirty="0"/>
              <a:t>4</a:t>
            </a:fld>
            <a:endParaRPr lang="en-US"/>
          </a:p>
        </p:txBody>
      </p:sp>
    </p:spTree>
    <p:extLst>
      <p:ext uri="{BB962C8B-B14F-4D97-AF65-F5344CB8AC3E}">
        <p14:creationId xmlns:p14="http://schemas.microsoft.com/office/powerpoint/2010/main" val="227682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3051048" y="593673"/>
            <a:ext cx="10671048" cy="768096"/>
          </a:xfrm>
        </p:spPr>
        <p:txBody>
          <a:bodyPr anchor="t">
            <a:normAutofit/>
          </a:bodyPr>
          <a:lstStyle/>
          <a:p>
            <a:r>
              <a:rPr lang="en-US" b="1"/>
              <a:t>FLOW chart</a:t>
            </a:r>
          </a:p>
        </p:txBody>
      </p:sp>
      <p:pic>
        <p:nvPicPr>
          <p:cNvPr id="3" name="Picture 3" descr="Diagram&#10;&#10;Description automatically generated">
            <a:extLst>
              <a:ext uri="{FF2B5EF4-FFF2-40B4-BE49-F238E27FC236}">
                <a16:creationId xmlns:a16="http://schemas.microsoft.com/office/drawing/2014/main" id="{EA6BEEE4-E754-433B-9E18-6074600E3914}"/>
              </a:ext>
            </a:extLst>
          </p:cNvPr>
          <p:cNvPicPr>
            <a:picLocks noChangeAspect="1"/>
          </p:cNvPicPr>
          <p:nvPr/>
        </p:nvPicPr>
        <p:blipFill rotWithShape="1">
          <a:blip r:embed="rId2"/>
          <a:srcRect l="5445" t="16985" r="1815" b="2099"/>
          <a:stretch/>
        </p:blipFill>
        <p:spPr>
          <a:xfrm>
            <a:off x="4563692" y="214219"/>
            <a:ext cx="6805583" cy="6441797"/>
          </a:xfrm>
          <a:prstGeom prst="rect">
            <a:avLst/>
          </a:prstGeom>
          <a:noFill/>
        </p:spPr>
      </p:pic>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THE SENTS</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5</a:t>
            </a:fld>
            <a:endParaRPr lang="en-US"/>
          </a:p>
        </p:txBody>
      </p:sp>
      <p:sp>
        <p:nvSpPr>
          <p:cNvPr id="4" name="Rectangle 3">
            <a:extLst>
              <a:ext uri="{FF2B5EF4-FFF2-40B4-BE49-F238E27FC236}">
                <a16:creationId xmlns:a16="http://schemas.microsoft.com/office/drawing/2014/main" id="{FB3D4814-42B3-D64D-E2EB-62C1D6D011D2}"/>
              </a:ext>
            </a:extLst>
          </p:cNvPr>
          <p:cNvSpPr/>
          <p:nvPr/>
        </p:nvSpPr>
        <p:spPr>
          <a:xfrm>
            <a:off x="1175196" y="1832556"/>
            <a:ext cx="2361126" cy="75126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cs typeface="Sabon Next LT"/>
              </a:rPr>
              <a:t>Calendar</a:t>
            </a:r>
          </a:p>
        </p:txBody>
      </p:sp>
      <p:sp>
        <p:nvSpPr>
          <p:cNvPr id="5" name="Rectangle 4">
            <a:extLst>
              <a:ext uri="{FF2B5EF4-FFF2-40B4-BE49-F238E27FC236}">
                <a16:creationId xmlns:a16="http://schemas.microsoft.com/office/drawing/2014/main" id="{B0DFD069-F734-F2F4-73EC-5E255D44C9DE}"/>
              </a:ext>
            </a:extLst>
          </p:cNvPr>
          <p:cNvSpPr/>
          <p:nvPr/>
        </p:nvSpPr>
        <p:spPr>
          <a:xfrm>
            <a:off x="402464" y="2905796"/>
            <a:ext cx="1513267" cy="75126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cs typeface="Sabon Next LT"/>
              </a:rPr>
              <a:t>Energy</a:t>
            </a:r>
            <a:endParaRPr lang="en-US"/>
          </a:p>
        </p:txBody>
      </p:sp>
      <p:sp>
        <p:nvSpPr>
          <p:cNvPr id="8" name="Rectangle 7">
            <a:extLst>
              <a:ext uri="{FF2B5EF4-FFF2-40B4-BE49-F238E27FC236}">
                <a16:creationId xmlns:a16="http://schemas.microsoft.com/office/drawing/2014/main" id="{E1D008BD-219A-38CB-0D41-795CA75322AE}"/>
              </a:ext>
            </a:extLst>
          </p:cNvPr>
          <p:cNvSpPr/>
          <p:nvPr/>
        </p:nvSpPr>
        <p:spPr>
          <a:xfrm>
            <a:off x="2774323" y="2905795"/>
            <a:ext cx="1513267" cy="75126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cs typeface="Sabon Next LT"/>
              </a:rPr>
              <a:t>Mood</a:t>
            </a:r>
          </a:p>
        </p:txBody>
      </p:sp>
      <p:sp>
        <p:nvSpPr>
          <p:cNvPr id="9" name="Rectangle 8">
            <a:extLst>
              <a:ext uri="{FF2B5EF4-FFF2-40B4-BE49-F238E27FC236}">
                <a16:creationId xmlns:a16="http://schemas.microsoft.com/office/drawing/2014/main" id="{1B96C774-11F3-BAC5-D0AA-E462DD6EBDAB}"/>
              </a:ext>
            </a:extLst>
          </p:cNvPr>
          <p:cNvSpPr/>
          <p:nvPr/>
        </p:nvSpPr>
        <p:spPr>
          <a:xfrm>
            <a:off x="1593760" y="3807317"/>
            <a:ext cx="1513267" cy="75126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cs typeface="Sabon Next LT"/>
              </a:rPr>
              <a:t>Goal</a:t>
            </a:r>
            <a:endParaRPr lang="en-US"/>
          </a:p>
        </p:txBody>
      </p:sp>
      <p:sp>
        <p:nvSpPr>
          <p:cNvPr id="10" name="Rectangle 9">
            <a:extLst>
              <a:ext uri="{FF2B5EF4-FFF2-40B4-BE49-F238E27FC236}">
                <a16:creationId xmlns:a16="http://schemas.microsoft.com/office/drawing/2014/main" id="{D9804693-5933-8A79-2D8B-6D37936E4DD3}"/>
              </a:ext>
            </a:extLst>
          </p:cNvPr>
          <p:cNvSpPr/>
          <p:nvPr/>
        </p:nvSpPr>
        <p:spPr>
          <a:xfrm>
            <a:off x="1632342" y="5038146"/>
            <a:ext cx="1513267" cy="75126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cs typeface="Sabon Next LT"/>
              </a:rPr>
              <a:t>Show entries</a:t>
            </a:r>
            <a:endParaRPr lang="en-US"/>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a:p>
        </p:txBody>
      </p:sp>
      <p:sp>
        <p:nvSpPr>
          <p:cNvPr id="4" name="Title 3">
            <a:extLst>
              <a:ext uri="{FF2B5EF4-FFF2-40B4-BE49-F238E27FC236}">
                <a16:creationId xmlns:a16="http://schemas.microsoft.com/office/drawing/2014/main" id="{6758DE14-09D3-63EB-B4F3-CD07AF886BCD}"/>
              </a:ext>
            </a:extLst>
          </p:cNvPr>
          <p:cNvSpPr>
            <a:spLocks noGrp="1"/>
          </p:cNvSpPr>
          <p:nvPr>
            <p:ph type="title"/>
          </p:nvPr>
        </p:nvSpPr>
        <p:spPr>
          <a:xfrm>
            <a:off x="758952" y="1131485"/>
            <a:ext cx="10671048" cy="768096"/>
          </a:xfrm>
        </p:spPr>
        <p:txBody>
          <a:bodyPr/>
          <a:lstStyle/>
          <a:p>
            <a:r>
              <a:rPr lang="en-US"/>
              <a:t>Main coding components</a:t>
            </a:r>
          </a:p>
        </p:txBody>
      </p:sp>
      <p:sp>
        <p:nvSpPr>
          <p:cNvPr id="11" name="TextBox 10">
            <a:extLst>
              <a:ext uri="{FF2B5EF4-FFF2-40B4-BE49-F238E27FC236}">
                <a16:creationId xmlns:a16="http://schemas.microsoft.com/office/drawing/2014/main" id="{1E6A795D-CD91-DFF3-0B04-45F1CF81A091}"/>
              </a:ext>
            </a:extLst>
          </p:cNvPr>
          <p:cNvSpPr txBox="1"/>
          <p:nvPr/>
        </p:nvSpPr>
        <p:spPr>
          <a:xfrm>
            <a:off x="758952" y="2228671"/>
            <a:ext cx="3063240" cy="1354217"/>
          </a:xfrm>
          <a:prstGeom prst="rect">
            <a:avLst/>
          </a:prstGeom>
          <a:noFill/>
        </p:spPr>
        <p:txBody>
          <a:bodyPr wrap="square">
            <a:spAutoFit/>
          </a:bodyPr>
          <a:lstStyle/>
          <a:p>
            <a:pPr rtl="0">
              <a:spcBef>
                <a:spcPts val="0"/>
              </a:spcBef>
              <a:spcAft>
                <a:spcPts val="0"/>
              </a:spcAft>
            </a:pPr>
            <a:r>
              <a:rPr lang="en-US" sz="2800" b="1" i="0" u="sng">
                <a:solidFill>
                  <a:srgbClr val="000000"/>
                </a:solidFill>
                <a:effectLst/>
              </a:rPr>
              <a:t>Calendar:</a:t>
            </a:r>
            <a:endParaRPr lang="en-US" sz="2800" b="0">
              <a:effectLst/>
            </a:endParaRP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Map of energy events</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Map of mood events</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Displays various events</a:t>
            </a:r>
          </a:p>
        </p:txBody>
      </p:sp>
      <p:sp>
        <p:nvSpPr>
          <p:cNvPr id="19" name="TextBox 18">
            <a:extLst>
              <a:ext uri="{FF2B5EF4-FFF2-40B4-BE49-F238E27FC236}">
                <a16:creationId xmlns:a16="http://schemas.microsoft.com/office/drawing/2014/main" id="{04A53517-57E5-C9B1-C67E-8B849EC4CFA5}"/>
              </a:ext>
            </a:extLst>
          </p:cNvPr>
          <p:cNvSpPr txBox="1"/>
          <p:nvPr/>
        </p:nvSpPr>
        <p:spPr>
          <a:xfrm>
            <a:off x="6239294" y="4076547"/>
            <a:ext cx="3046141" cy="1354217"/>
          </a:xfrm>
          <a:prstGeom prst="rect">
            <a:avLst/>
          </a:prstGeom>
          <a:noFill/>
        </p:spPr>
        <p:txBody>
          <a:bodyPr wrap="square">
            <a:spAutoFit/>
          </a:bodyPr>
          <a:lstStyle/>
          <a:p>
            <a:pPr rtl="0">
              <a:spcBef>
                <a:spcPts val="0"/>
              </a:spcBef>
              <a:spcAft>
                <a:spcPts val="0"/>
              </a:spcAft>
            </a:pPr>
            <a:r>
              <a:rPr lang="en-US" sz="2800" b="1" i="0" u="sng">
                <a:solidFill>
                  <a:srgbClr val="000000"/>
                </a:solidFill>
                <a:effectLst/>
              </a:rPr>
              <a:t>User:</a:t>
            </a:r>
            <a:endParaRPr lang="en-US" sz="2800" b="1">
              <a:effectLst/>
            </a:endParaRP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Name</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Goals - create, delete and store</a:t>
            </a:r>
          </a:p>
        </p:txBody>
      </p:sp>
      <p:sp>
        <p:nvSpPr>
          <p:cNvPr id="21" name="TextBox 20">
            <a:extLst>
              <a:ext uri="{FF2B5EF4-FFF2-40B4-BE49-F238E27FC236}">
                <a16:creationId xmlns:a16="http://schemas.microsoft.com/office/drawing/2014/main" id="{13FDB12F-05AB-D238-CDB8-B5F248E34FAA}"/>
              </a:ext>
            </a:extLst>
          </p:cNvPr>
          <p:cNvSpPr txBox="1"/>
          <p:nvPr/>
        </p:nvSpPr>
        <p:spPr>
          <a:xfrm>
            <a:off x="8710775" y="5180183"/>
            <a:ext cx="3063240" cy="1077218"/>
          </a:xfrm>
          <a:prstGeom prst="rect">
            <a:avLst/>
          </a:prstGeom>
          <a:noFill/>
        </p:spPr>
        <p:txBody>
          <a:bodyPr wrap="square">
            <a:spAutoFit/>
          </a:bodyPr>
          <a:lstStyle/>
          <a:p>
            <a:pPr rtl="0">
              <a:spcBef>
                <a:spcPts val="0"/>
              </a:spcBef>
              <a:spcAft>
                <a:spcPts val="0"/>
              </a:spcAft>
            </a:pPr>
            <a:r>
              <a:rPr lang="en-US" sz="2800" b="1" i="0" u="sng">
                <a:solidFill>
                  <a:srgbClr val="000000"/>
                </a:solidFill>
                <a:effectLst/>
              </a:rPr>
              <a:t>Energy:</a:t>
            </a:r>
            <a:endParaRPr lang="en-US" sz="2800" b="0">
              <a:effectLst/>
            </a:endParaRP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Map of energy events</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Displays energy events</a:t>
            </a:r>
          </a:p>
        </p:txBody>
      </p:sp>
      <p:sp>
        <p:nvSpPr>
          <p:cNvPr id="23" name="TextBox 22">
            <a:extLst>
              <a:ext uri="{FF2B5EF4-FFF2-40B4-BE49-F238E27FC236}">
                <a16:creationId xmlns:a16="http://schemas.microsoft.com/office/drawing/2014/main" id="{BB23E191-460C-2FC8-F24F-9A27E6EA4926}"/>
              </a:ext>
            </a:extLst>
          </p:cNvPr>
          <p:cNvSpPr txBox="1"/>
          <p:nvPr/>
        </p:nvSpPr>
        <p:spPr>
          <a:xfrm>
            <a:off x="3495907" y="2726682"/>
            <a:ext cx="3046141" cy="1631216"/>
          </a:xfrm>
          <a:prstGeom prst="rect">
            <a:avLst/>
          </a:prstGeom>
          <a:noFill/>
        </p:spPr>
        <p:txBody>
          <a:bodyPr wrap="square">
            <a:spAutoFit/>
          </a:bodyPr>
          <a:lstStyle/>
          <a:p>
            <a:pPr rtl="0">
              <a:spcBef>
                <a:spcPts val="0"/>
              </a:spcBef>
              <a:spcAft>
                <a:spcPts val="0"/>
              </a:spcAft>
            </a:pPr>
            <a:r>
              <a:rPr lang="en-US" sz="2800" b="1" i="0" u="sng">
                <a:solidFill>
                  <a:srgbClr val="000000"/>
                </a:solidFill>
                <a:effectLst/>
              </a:rPr>
              <a:t>Word:</a:t>
            </a:r>
            <a:endParaRPr lang="en-US" sz="2800" b="0">
              <a:effectLst/>
            </a:endParaRP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Private: String, totalScore</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Word Entry</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Learning feature</a:t>
            </a:r>
          </a:p>
          <a:p>
            <a:pPr rtl="0" fontAlgn="base">
              <a:spcBef>
                <a:spcPts val="0"/>
              </a:spcBef>
              <a:spcAft>
                <a:spcPts val="0"/>
              </a:spcAft>
              <a:buFont typeface="Arial" panose="020B0604020202020204" pitchFamily="34" charset="0"/>
              <a:buChar char="•"/>
            </a:pPr>
            <a:r>
              <a:rPr lang="en-US" sz="1800" b="0" i="0" u="none" strike="noStrike">
                <a:solidFill>
                  <a:srgbClr val="000000"/>
                </a:solidFill>
                <a:effectLst/>
              </a:rPr>
              <a:t>HashTable</a:t>
            </a:r>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546351" y="1597712"/>
            <a:ext cx="11139854" cy="496531"/>
          </a:xfrm>
        </p:spPr>
        <p:txBody>
          <a:bodyPr vert="horz" lIns="91440" tIns="45720" rIns="91440" bIns="45720" rtlCol="0" anchor="b">
            <a:noAutofit/>
          </a:bodyPr>
          <a:lstStyle/>
          <a:p>
            <a:pPr>
              <a:lnSpc>
                <a:spcPct val="90000"/>
              </a:lnSpc>
            </a:pPr>
            <a:r>
              <a:rPr lang="en-US">
                <a:solidFill>
                  <a:srgbClr val="FFFFFF"/>
                </a:solidFill>
              </a:rPr>
              <a:t>Code screenshots</a:t>
            </a:r>
            <a:br>
              <a:rPr lang="en-US"/>
            </a:br>
            <a:endParaRPr lang="en-US">
              <a:solidFill>
                <a:srgbClr val="FFFFFF"/>
              </a:solidFill>
            </a:endParaRPr>
          </a:p>
        </p:txBody>
      </p:sp>
      <p:cxnSp>
        <p:nvCxnSpPr>
          <p:cNvPr id="81" name="Straight Connector 8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5" name="Picture 44" descr="A screenshot of a computer&#10;&#10;Description automatically generated">
            <a:extLst>
              <a:ext uri="{FF2B5EF4-FFF2-40B4-BE49-F238E27FC236}">
                <a16:creationId xmlns:a16="http://schemas.microsoft.com/office/drawing/2014/main" id="{291492F4-7D0D-E338-745D-29192D13F760}"/>
              </a:ext>
            </a:extLst>
          </p:cNvPr>
          <p:cNvPicPr>
            <a:picLocks noChangeAspect="1"/>
          </p:cNvPicPr>
          <p:nvPr/>
        </p:nvPicPr>
        <p:blipFill>
          <a:blip r:embed="rId2"/>
          <a:stretch>
            <a:fillRect/>
          </a:stretch>
        </p:blipFill>
        <p:spPr>
          <a:xfrm>
            <a:off x="331567" y="2652464"/>
            <a:ext cx="5455917" cy="3546345"/>
          </a:xfrm>
          <a:prstGeom prst="rect">
            <a:avLst/>
          </a:prstGeom>
        </p:spPr>
      </p:pic>
      <p:cxnSp>
        <p:nvCxnSpPr>
          <p:cNvPr id="83" name="Straight Connector 8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3" name="Picture 42" descr="A screenshot of a computer&#10;&#10;Description automatically generated">
            <a:extLst>
              <a:ext uri="{FF2B5EF4-FFF2-40B4-BE49-F238E27FC236}">
                <a16:creationId xmlns:a16="http://schemas.microsoft.com/office/drawing/2014/main" id="{5CF39214-0FE4-3EF0-5D46-EA276ACDA734}"/>
              </a:ext>
            </a:extLst>
          </p:cNvPr>
          <p:cNvPicPr>
            <a:picLocks noChangeAspect="1"/>
          </p:cNvPicPr>
          <p:nvPr/>
        </p:nvPicPr>
        <p:blipFill>
          <a:blip r:embed="rId3"/>
          <a:stretch>
            <a:fillRect/>
          </a:stretch>
        </p:blipFill>
        <p:spPr>
          <a:xfrm>
            <a:off x="6445073" y="2652464"/>
            <a:ext cx="5455917" cy="3546345"/>
          </a:xfrm>
          <a:prstGeom prst="rect">
            <a:avLst/>
          </a:prstGeom>
        </p:spPr>
      </p:pic>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lgn="ctr" defTabSz="914400">
              <a:lnSpc>
                <a:spcPct val="90000"/>
              </a:lnSpc>
              <a:spcAft>
                <a:spcPts val="600"/>
              </a:spcAft>
            </a:pPr>
            <a:r>
              <a:rPr lang="en-US" kern="1200">
                <a:solidFill>
                  <a:srgbClr val="898989"/>
                </a:solidFill>
                <a:latin typeface="+mn-lt"/>
                <a:ea typeface="+mn-ea"/>
                <a:cs typeface="+mn-cs"/>
              </a:rPr>
              <a:t>THE SENTS</a:t>
            </a:r>
          </a:p>
          <a:p>
            <a:pPr algn="ctr" defTabSz="914400">
              <a:lnSpc>
                <a:spcPct val="90000"/>
              </a:lnSpc>
              <a:spcAft>
                <a:spcPts val="600"/>
              </a:spcAft>
            </a:pPr>
            <a:endParaRPr lang="en-US" kern="1200">
              <a:solidFill>
                <a:srgbClr val="898989"/>
              </a:solidFill>
              <a:latin typeface="+mn-lt"/>
              <a:ea typeface="+mn-ea"/>
              <a:cs typeface="+mn-cs"/>
            </a:endParaRP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lgn="r" defTabSz="914400">
              <a:spcAft>
                <a:spcPts val="600"/>
              </a:spcAft>
            </a:pPr>
            <a:fld id="{48F63A3B-78C7-47BE-AE5E-E10140E04643}" type="slidenum">
              <a:rPr lang="en-US">
                <a:solidFill>
                  <a:srgbClr val="898989"/>
                </a:solidFill>
                <a:latin typeface="+mn-lt"/>
                <a:cs typeface="+mn-cs"/>
              </a:rPr>
              <a:pPr algn="r" defTabSz="914400">
                <a:spcAft>
                  <a:spcPts val="600"/>
                </a:spcAft>
              </a:pPr>
              <a:t>7</a:t>
            </a:fld>
            <a:endParaRPr lang="en-US">
              <a:solidFill>
                <a:srgbClr val="898989"/>
              </a:solidFill>
              <a:latin typeface="+mn-lt"/>
              <a:cs typeface="+mn-cs"/>
            </a:endParaRPr>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lgn="ctr" defTabSz="914400">
              <a:lnSpc>
                <a:spcPct val="90000"/>
              </a:lnSpc>
              <a:spcAft>
                <a:spcPts val="600"/>
              </a:spcAft>
            </a:pPr>
            <a:r>
              <a:rPr lang="en-US" kern="1200">
                <a:solidFill>
                  <a:srgbClr val="898989"/>
                </a:solidFill>
                <a:latin typeface="+mn-lt"/>
                <a:ea typeface="+mn-ea"/>
                <a:cs typeface="+mn-cs"/>
              </a:rPr>
              <a:t>THE SENTS</a:t>
            </a:r>
          </a:p>
          <a:p>
            <a:pPr algn="ctr" defTabSz="914400">
              <a:lnSpc>
                <a:spcPct val="90000"/>
              </a:lnSpc>
              <a:spcAft>
                <a:spcPts val="600"/>
              </a:spcAft>
            </a:pPr>
            <a:endParaRPr lang="en-US" kern="1200">
              <a:solidFill>
                <a:srgbClr val="898989"/>
              </a:solidFill>
              <a:latin typeface="+mn-lt"/>
              <a:ea typeface="+mn-ea"/>
              <a:cs typeface="+mn-cs"/>
            </a:endParaRP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lgn="r" defTabSz="914400">
              <a:spcAft>
                <a:spcPts val="600"/>
              </a:spcAft>
            </a:pPr>
            <a:fld id="{48F63A3B-78C7-47BE-AE5E-E10140E04643}" type="slidenum">
              <a:rPr lang="en-US" smtClean="0">
                <a:solidFill>
                  <a:srgbClr val="898989"/>
                </a:solidFill>
                <a:latin typeface="+mn-lt"/>
                <a:cs typeface="+mn-cs"/>
              </a:rPr>
              <a:pPr algn="r" defTabSz="914400">
                <a:spcAft>
                  <a:spcPts val="600"/>
                </a:spcAft>
              </a:pPr>
              <a:t>8</a:t>
            </a:fld>
            <a:endParaRPr lang="en-US">
              <a:solidFill>
                <a:srgbClr val="898989"/>
              </a:solidFill>
              <a:latin typeface="+mn-lt"/>
              <a:cs typeface="+mn-cs"/>
            </a:endParaRPr>
          </a:p>
        </p:txBody>
      </p:sp>
      <p:sp>
        <p:nvSpPr>
          <p:cNvPr id="5" name="Title 4">
            <a:extLst>
              <a:ext uri="{FF2B5EF4-FFF2-40B4-BE49-F238E27FC236}">
                <a16:creationId xmlns:a16="http://schemas.microsoft.com/office/drawing/2014/main" id="{67AB7F61-9AA2-5408-1C03-03822766A441}"/>
              </a:ext>
            </a:extLst>
          </p:cNvPr>
          <p:cNvSpPr>
            <a:spLocks noGrp="1"/>
          </p:cNvSpPr>
          <p:nvPr>
            <p:ph type="title"/>
          </p:nvPr>
        </p:nvSpPr>
        <p:spPr/>
        <p:txBody>
          <a:bodyPr/>
          <a:lstStyle/>
          <a:p>
            <a:r>
              <a:rPr lang="en-US"/>
              <a:t>  </a:t>
            </a:r>
          </a:p>
        </p:txBody>
      </p:sp>
      <p:sp>
        <p:nvSpPr>
          <p:cNvPr id="8" name="Title 3">
            <a:extLst>
              <a:ext uri="{FF2B5EF4-FFF2-40B4-BE49-F238E27FC236}">
                <a16:creationId xmlns:a16="http://schemas.microsoft.com/office/drawing/2014/main" id="{159DAA12-B25C-E0BB-AD25-3835E7F22C1F}"/>
              </a:ext>
            </a:extLst>
          </p:cNvPr>
          <p:cNvSpPr txBox="1">
            <a:spLocks/>
          </p:cNvSpPr>
          <p:nvPr/>
        </p:nvSpPr>
        <p:spPr>
          <a:xfrm>
            <a:off x="546351" y="1597712"/>
            <a:ext cx="11139854" cy="496531"/>
          </a:xfrm>
          <a:prstGeom prst="rect">
            <a:avLst/>
          </a:prstGeom>
        </p:spPr>
        <p:txBody>
          <a:bodyPr vert="horz" lIns="91440" tIns="45720" rIns="91440" bIns="45720" rtlCol="0" anchor="b">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pPr>
              <a:lnSpc>
                <a:spcPct val="90000"/>
              </a:lnSpc>
            </a:pPr>
            <a:r>
              <a:rPr lang="en-US">
                <a:solidFill>
                  <a:srgbClr val="FFFFFF"/>
                </a:solidFill>
              </a:rPr>
              <a:t>Code screenshots</a:t>
            </a:r>
            <a:br>
              <a:rPr lang="en-US"/>
            </a:br>
            <a:endParaRPr lang="en-US">
              <a:solidFill>
                <a:srgbClr val="FFFFFF"/>
              </a:solidFill>
            </a:endParaRPr>
          </a:p>
        </p:txBody>
      </p:sp>
      <p:pic>
        <p:nvPicPr>
          <p:cNvPr id="2" name="Picture 3" descr="Text&#10;&#10;Description automatically generated">
            <a:extLst>
              <a:ext uri="{FF2B5EF4-FFF2-40B4-BE49-F238E27FC236}">
                <a16:creationId xmlns:a16="http://schemas.microsoft.com/office/drawing/2014/main" id="{A1C7A7EA-9C9C-8437-978B-DD2CE3E9442A}"/>
              </a:ext>
            </a:extLst>
          </p:cNvPr>
          <p:cNvPicPr>
            <a:picLocks noChangeAspect="1"/>
          </p:cNvPicPr>
          <p:nvPr/>
        </p:nvPicPr>
        <p:blipFill rotWithShape="1">
          <a:blip r:embed="rId2"/>
          <a:srcRect l="-65" r="-130" b="14563"/>
          <a:stretch/>
        </p:blipFill>
        <p:spPr>
          <a:xfrm>
            <a:off x="392288" y="2670691"/>
            <a:ext cx="5463127" cy="3520122"/>
          </a:xfrm>
          <a:prstGeom prst="rect">
            <a:avLst/>
          </a:prstGeom>
        </p:spPr>
      </p:pic>
      <p:pic>
        <p:nvPicPr>
          <p:cNvPr id="4" name="Picture 6" descr="Text&#10;&#10;Description automatically generated">
            <a:extLst>
              <a:ext uri="{FF2B5EF4-FFF2-40B4-BE49-F238E27FC236}">
                <a16:creationId xmlns:a16="http://schemas.microsoft.com/office/drawing/2014/main" id="{46B8FBD0-8EE7-DE3F-0ECE-D3C40AD80DEC}"/>
              </a:ext>
            </a:extLst>
          </p:cNvPr>
          <p:cNvPicPr>
            <a:picLocks noChangeAspect="1"/>
          </p:cNvPicPr>
          <p:nvPr/>
        </p:nvPicPr>
        <p:blipFill>
          <a:blip r:embed="rId3"/>
          <a:stretch>
            <a:fillRect/>
          </a:stretch>
        </p:blipFill>
        <p:spPr>
          <a:xfrm>
            <a:off x="6375400" y="2667310"/>
            <a:ext cx="5420783" cy="3523629"/>
          </a:xfrm>
          <a:prstGeom prst="rect">
            <a:avLst/>
          </a:prstGeom>
        </p:spPr>
      </p:pic>
    </p:spTree>
    <p:extLst>
      <p:ext uri="{BB962C8B-B14F-4D97-AF65-F5344CB8AC3E}">
        <p14:creationId xmlns:p14="http://schemas.microsoft.com/office/powerpoint/2010/main" val="1450757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F8244-9CCF-6AA3-1829-DB867177158F}"/>
              </a:ext>
            </a:extLst>
          </p:cNvPr>
          <p:cNvSpPr>
            <a:spLocks noGrp="1"/>
          </p:cNvSpPr>
          <p:nvPr>
            <p:ph type="title"/>
          </p:nvPr>
        </p:nvSpPr>
        <p:spPr>
          <a:xfrm>
            <a:off x="1313080" y="1072742"/>
            <a:ext cx="6400800" cy="768096"/>
          </a:xfrm>
        </p:spPr>
        <p:txBody>
          <a:bodyPr/>
          <a:lstStyle/>
          <a:p>
            <a:r>
              <a:rPr lang="en-US" dirty="0"/>
              <a:t>Template Moods</a:t>
            </a:r>
          </a:p>
        </p:txBody>
      </p:sp>
      <p:pic>
        <p:nvPicPr>
          <p:cNvPr id="6" name="Picture 6" descr="Text&#10;&#10;Description automatically generated">
            <a:extLst>
              <a:ext uri="{FF2B5EF4-FFF2-40B4-BE49-F238E27FC236}">
                <a16:creationId xmlns:a16="http://schemas.microsoft.com/office/drawing/2014/main" id="{776BB8FC-556A-F8D7-4165-8FC98527D485}"/>
              </a:ext>
            </a:extLst>
          </p:cNvPr>
          <p:cNvPicPr>
            <a:picLocks noChangeAspect="1"/>
          </p:cNvPicPr>
          <p:nvPr/>
        </p:nvPicPr>
        <p:blipFill>
          <a:blip r:embed="rId2"/>
          <a:stretch>
            <a:fillRect/>
          </a:stretch>
        </p:blipFill>
        <p:spPr>
          <a:xfrm>
            <a:off x="1474693" y="2058403"/>
            <a:ext cx="7094816" cy="4352351"/>
          </a:xfrm>
          <a:prstGeom prst="rect">
            <a:avLst/>
          </a:prstGeom>
          <a:ln w="57150">
            <a:solidFill>
              <a:srgbClr val="DF8C8C"/>
            </a:solidFill>
          </a:ln>
        </p:spPr>
      </p:pic>
    </p:spTree>
    <p:extLst>
      <p:ext uri="{BB962C8B-B14F-4D97-AF65-F5344CB8AC3E}">
        <p14:creationId xmlns:p14="http://schemas.microsoft.com/office/powerpoint/2010/main" val="2847085748"/>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THE sents</vt:lpstr>
      <vt:lpstr>Introduction</vt:lpstr>
      <vt:lpstr>Why now?</vt:lpstr>
      <vt:lpstr>How Does this work? </vt:lpstr>
      <vt:lpstr>FLOW chart</vt:lpstr>
      <vt:lpstr>Main coding components</vt:lpstr>
      <vt:lpstr>Code screenshots </vt:lpstr>
      <vt:lpstr>  </vt:lpstr>
      <vt:lpstr>Template Moods</vt:lpstr>
      <vt:lpstr>Program Outputs </vt:lpstr>
      <vt:lpstr>Program Outputs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sents</dc:title>
  <dc:subject/>
  <dc:creator>Nylayah Jones</dc:creator>
  <cp:revision>184</cp:revision>
  <dcterms:created xsi:type="dcterms:W3CDTF">2022-12-05T23:29:51Z</dcterms:created>
  <dcterms:modified xsi:type="dcterms:W3CDTF">2022-12-15T23:59:44Z</dcterms:modified>
</cp:coreProperties>
</file>